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69" r:id="rId5"/>
  </p:sldMasterIdLst>
  <p:notesMasterIdLst>
    <p:notesMasterId r:id="rId11"/>
  </p:notesMasterIdLst>
  <p:sldIdLst>
    <p:sldId id="287" r:id="rId6"/>
    <p:sldId id="304" r:id="rId7"/>
    <p:sldId id="288" r:id="rId8"/>
    <p:sldId id="305" r:id="rId9"/>
    <p:sldId id="303" r:id="rId10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7"/>
            <p14:sldId id="304"/>
            <p14:sldId id="288"/>
            <p14:sldId id="305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71"/>
    <a:srgbClr val="FFFF99"/>
    <a:srgbClr val="FFFF66"/>
    <a:srgbClr val="00FF00"/>
    <a:srgbClr val="DFE8F0"/>
    <a:srgbClr val="CD6525"/>
    <a:srgbClr val="294F6E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095DF-B379-4AD2-8F76-0DE00ED37B42}" v="11" dt="2021-02-04T11:49:10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677" y="34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pPr/>
              <a:t>04-02-2021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4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5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0258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1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617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79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308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4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7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sm.gov.my/v1/index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0C74F-00A1-45DE-A9FA-F7B3A561C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4" t="9318" r="10229" b="15002"/>
          <a:stretch/>
        </p:blipFill>
        <p:spPr>
          <a:xfrm>
            <a:off x="3421626" y="1199535"/>
            <a:ext cx="8570874" cy="47784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7979" y="1344424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Move the cursor to “Statistics on Demand”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From the drop down, click on “</a:t>
            </a:r>
            <a:r>
              <a:rPr lang="en-IN" sz="2000" dirty="0" err="1">
                <a:solidFill>
                  <a:schemeClr val="bg1"/>
                </a:solidFill>
              </a:rPr>
              <a:t>eStatistik</a:t>
            </a:r>
            <a:r>
              <a:rPr lang="en-IN" sz="2000" dirty="0">
                <a:solidFill>
                  <a:schemeClr val="bg1"/>
                </a:solidFill>
              </a:rPr>
              <a:t>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9011" y="2159851"/>
            <a:ext cx="2434053" cy="93731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rgbClr val="002060"/>
                </a:solidFill>
                <a:hlinkClick r:id="rId3"/>
              </a:rPr>
              <a:t>https://www.dosm.gov.my/v1/index.php</a:t>
            </a: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Malaysia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cxnSp>
        <p:nvCxnSpPr>
          <p:cNvPr id="24" name="Straight Arrow Connector 23"/>
          <p:cNvCxnSpPr>
            <a:cxnSpLocks/>
            <a:endCxn id="8" idx="1"/>
          </p:cNvCxnSpPr>
          <p:nvPr/>
        </p:nvCxnSpPr>
        <p:spPr>
          <a:xfrm flipV="1">
            <a:off x="2422825" y="2304042"/>
            <a:ext cx="2060685" cy="1635208"/>
          </a:xfrm>
          <a:prstGeom prst="bentConnector3">
            <a:avLst>
              <a:gd name="adj1" fmla="val 40457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81E65B-9931-4AB8-AEB6-CE03801F637E}"/>
              </a:ext>
            </a:extLst>
          </p:cNvPr>
          <p:cNvSpPr/>
          <p:nvPr/>
        </p:nvSpPr>
        <p:spPr>
          <a:xfrm>
            <a:off x="4483510" y="2159851"/>
            <a:ext cx="1101213" cy="288381"/>
          </a:xfrm>
          <a:prstGeom prst="round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" name="Straight Arrow Connector 23">
            <a:extLst>
              <a:ext uri="{FF2B5EF4-FFF2-40B4-BE49-F238E27FC236}">
                <a16:creationId xmlns:a16="http://schemas.microsoft.com/office/drawing/2014/main" id="{FD833783-2838-40A2-B4AF-1EEB3EBC67E1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2654710" y="3795060"/>
            <a:ext cx="1828800" cy="1268553"/>
          </a:xfrm>
          <a:prstGeom prst="bentConnector3">
            <a:avLst>
              <a:gd name="adj1" fmla="val 40323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6630BCF-FD0E-4E79-B86F-16A3AF607E5F}"/>
              </a:ext>
            </a:extLst>
          </p:cNvPr>
          <p:cNvSpPr/>
          <p:nvPr/>
        </p:nvSpPr>
        <p:spPr>
          <a:xfrm>
            <a:off x="4483510" y="3650869"/>
            <a:ext cx="1101213" cy="288381"/>
          </a:xfrm>
          <a:prstGeom prst="round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0E5E6-B1A9-445C-96C2-E201F479BAE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A7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94A7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219200"/>
            <a:ext cx="2776118" cy="50292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Register for a User ID and Password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After receiving your login details, come back to this page and click ‘Free Download’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53169" y="1713844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/>
                <a:ea typeface="+mn-ea"/>
                <a:cs typeface="+mn-cs"/>
              </a:rPr>
              <a:t>3.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14931" r="28662" b="22916"/>
          <a:stretch/>
        </p:blipFill>
        <p:spPr bwMode="auto">
          <a:xfrm>
            <a:off x="3910346" y="1713844"/>
            <a:ext cx="58674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>
            <a:endCxn id="20" idx="1"/>
          </p:cNvCxnSpPr>
          <p:nvPr/>
        </p:nvCxnSpPr>
        <p:spPr>
          <a:xfrm flipV="1">
            <a:off x="2795587" y="3300300"/>
            <a:ext cx="1263868" cy="357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795587" y="2362200"/>
            <a:ext cx="3124200" cy="10566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96376" y="4335734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/>
                <a:ea typeface="+mn-ea"/>
                <a:cs typeface="+mn-cs"/>
              </a:rPr>
              <a:t>4.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059455" y="3181781"/>
            <a:ext cx="760980" cy="2370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19050">
                <a:solidFill>
                  <a:srgbClr val="CD6525"/>
                </a:solidFill>
              </a:ln>
              <a:noFill/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0C45500F-0BA7-4EAF-99AB-D1CD38D9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Malaysia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091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77FD0ED-B806-4D36-A0B4-ED3DC84A1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5" t="10036" r="17164" b="14445"/>
          <a:stretch/>
        </p:blipFill>
        <p:spPr>
          <a:xfrm>
            <a:off x="3932903" y="1371600"/>
            <a:ext cx="7669161" cy="49025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609600" y="4180076"/>
            <a:ext cx="2362200" cy="70218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Under “Main Category” Select “Economy”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Under “Sub-Category” Select “Prices (consumer/producer/building cost)” and click on search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In the table below, select “Producer Price Index Malaysia – Local Production” for the time period required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Malaysia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cxnSp>
        <p:nvCxnSpPr>
          <p:cNvPr id="12" name="Straight Arrow Connector 23">
            <a:extLst>
              <a:ext uri="{FF2B5EF4-FFF2-40B4-BE49-F238E27FC236}">
                <a16:creationId xmlns:a16="http://schemas.microsoft.com/office/drawing/2014/main" id="{732DF6AA-D213-414E-9F45-80118AEDBA98}"/>
              </a:ext>
            </a:extLst>
          </p:cNvPr>
          <p:cNvCxnSpPr>
            <a:cxnSpLocks/>
          </p:cNvCxnSpPr>
          <p:nvPr/>
        </p:nvCxnSpPr>
        <p:spPr>
          <a:xfrm>
            <a:off x="2654713" y="2094273"/>
            <a:ext cx="4768645" cy="1278192"/>
          </a:xfrm>
          <a:prstGeom prst="bentConnector3">
            <a:avLst>
              <a:gd name="adj1" fmla="val 18247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2AFB37D-9454-44AE-B1CA-F29FF1390CB8}"/>
              </a:ext>
            </a:extLst>
          </p:cNvPr>
          <p:cNvSpPr/>
          <p:nvPr/>
        </p:nvSpPr>
        <p:spPr>
          <a:xfrm>
            <a:off x="7423359" y="3274142"/>
            <a:ext cx="894732" cy="213017"/>
          </a:xfrm>
          <a:prstGeom prst="round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23">
            <a:extLst>
              <a:ext uri="{FF2B5EF4-FFF2-40B4-BE49-F238E27FC236}">
                <a16:creationId xmlns:a16="http://schemas.microsoft.com/office/drawing/2014/main" id="{BAD9B69B-ECB9-4393-982C-442C9EFC5770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2654713" y="4251321"/>
            <a:ext cx="3194754" cy="920447"/>
          </a:xfrm>
          <a:prstGeom prst="bentConnector3">
            <a:avLst>
              <a:gd name="adj1" fmla="val 2722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A362D5B-4A49-4F5A-B01E-A2978ECC302B}"/>
              </a:ext>
            </a:extLst>
          </p:cNvPr>
          <p:cNvSpPr/>
          <p:nvPr/>
        </p:nvSpPr>
        <p:spPr>
          <a:xfrm>
            <a:off x="5849467" y="4011561"/>
            <a:ext cx="5290481" cy="479519"/>
          </a:xfrm>
          <a:prstGeom prst="round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C1183AF-85DD-46BF-9C67-EDF7575AB024}"/>
              </a:ext>
            </a:extLst>
          </p:cNvPr>
          <p:cNvSpPr/>
          <p:nvPr/>
        </p:nvSpPr>
        <p:spPr>
          <a:xfrm>
            <a:off x="7423357" y="3487159"/>
            <a:ext cx="2222087" cy="213017"/>
          </a:xfrm>
          <a:prstGeom prst="round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BE6DD0F-42B0-4DAC-B8C7-74FE750C31CE}"/>
              </a:ext>
            </a:extLst>
          </p:cNvPr>
          <p:cNvSpPr/>
          <p:nvPr/>
        </p:nvSpPr>
        <p:spPr>
          <a:xfrm>
            <a:off x="8042787" y="3700176"/>
            <a:ext cx="427704" cy="213017"/>
          </a:xfrm>
          <a:prstGeom prst="round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40449F-5634-480F-8ABB-8D6C41ABC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7" t="9319" r="16761" b="41505"/>
          <a:stretch/>
        </p:blipFill>
        <p:spPr>
          <a:xfrm>
            <a:off x="3723570" y="1509798"/>
            <a:ext cx="8268929" cy="33724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609600" y="4180076"/>
            <a:ext cx="2362200" cy="70218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Select the format required to download the PPI data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Malaysia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cxnSp>
        <p:nvCxnSpPr>
          <p:cNvPr id="12" name="Straight Arrow Connector 23">
            <a:extLst>
              <a:ext uri="{FF2B5EF4-FFF2-40B4-BE49-F238E27FC236}">
                <a16:creationId xmlns:a16="http://schemas.microsoft.com/office/drawing/2014/main" id="{732DF6AA-D213-414E-9F45-80118AEDBA98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812026" y="2340077"/>
            <a:ext cx="5830533" cy="141911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2AFB37D-9454-44AE-B1CA-F29FF1390CB8}"/>
              </a:ext>
            </a:extLst>
          </p:cNvPr>
          <p:cNvSpPr/>
          <p:nvPr/>
        </p:nvSpPr>
        <p:spPr>
          <a:xfrm>
            <a:off x="8642559" y="3526488"/>
            <a:ext cx="1927118" cy="465409"/>
          </a:xfrm>
          <a:prstGeom prst="round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389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The PPI is different tables and worksheets, which ever type is required can be copied from here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Malaysia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5EBD1-AC1C-4C5F-B5DB-8E2014BD1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4" t="16775" r="43213" b="6523"/>
          <a:stretch/>
        </p:blipFill>
        <p:spPr>
          <a:xfrm>
            <a:off x="4218445" y="1371600"/>
            <a:ext cx="6361065" cy="49110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5" name="Straight Arrow Connector 23">
            <a:extLst>
              <a:ext uri="{FF2B5EF4-FFF2-40B4-BE49-F238E27FC236}">
                <a16:creationId xmlns:a16="http://schemas.microsoft.com/office/drawing/2014/main" id="{6ACFE918-3655-43E7-91B6-1A37EFC34BB8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743200" y="2890684"/>
            <a:ext cx="1622326" cy="77183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D1DCFFE-E066-47A0-97F5-69CE2B19D075}"/>
              </a:ext>
            </a:extLst>
          </p:cNvPr>
          <p:cNvSpPr/>
          <p:nvPr/>
        </p:nvSpPr>
        <p:spPr>
          <a:xfrm>
            <a:off x="4365526" y="1848465"/>
            <a:ext cx="6115661" cy="3628103"/>
          </a:xfrm>
          <a:prstGeom prst="round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53E4B7-B971-41CE-ACD2-21A92FE5D310}">
  <ds:schemaRefs>
    <ds:schemaRef ds:uri="b58ae008-966b-4bff-8a7d-37abbecab933"/>
    <ds:schemaRef ds:uri="http://purl.org/dc/elements/1.1/"/>
    <ds:schemaRef ds:uri="ff8bcfcb-4344-44cf-9f08-daa529b9a53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3B4993-D25A-4431-A37F-26823894CC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CCC708-2906-4289-8EEC-CEA74FB0A8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Custom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Cambria</vt:lpstr>
      <vt:lpstr>Wingdings</vt:lpstr>
      <vt:lpstr>Wingdings 2</vt:lpstr>
      <vt:lpstr>Concourse</vt:lpstr>
      <vt:lpstr>1_Concourse</vt:lpstr>
      <vt:lpstr>Procedure to obtain PPI data for Malaysia </vt:lpstr>
      <vt:lpstr>Procedure to obtain PPI data for Malaysia </vt:lpstr>
      <vt:lpstr>Procedure to obtain PPI data for Malaysia </vt:lpstr>
      <vt:lpstr>Procedure to obtain PPI data for Malaysia </vt:lpstr>
      <vt:lpstr>Procedure to obtain PPI data for Malaysia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2015-11-27T11:15:46Z</dcterms:created>
  <dcterms:modified xsi:type="dcterms:W3CDTF">2021-02-04T11:49:45Z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